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BEA86-12C7-4EB0-9BEA-B236C8A06A5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l-GR"/>
        </a:p>
      </dgm:t>
    </dgm:pt>
    <dgm:pt modelId="{7C2A4309-BA1B-4FA7-8F1A-C4B080571DEB}">
      <dgm:prSet phldrT="[Κείμενο]"/>
      <dgm:spPr/>
      <dgm:t>
        <a:bodyPr/>
        <a:lstStyle/>
        <a:p>
          <a:r>
            <a:rPr lang="el-GR" b="0" i="0" dirty="0" smtClean="0"/>
            <a:t>Ο τεχνητός ορίζοντας στα αεροσκάφη και άλλα ιπτάμενα μέσα αποτελεί εφαρμογή της δύναμης της βαρύτητας για να απεικονίζει την κλίση του αεροπλάνου</a:t>
          </a:r>
          <a:endParaRPr lang="el-GR" dirty="0"/>
        </a:p>
      </dgm:t>
    </dgm:pt>
    <dgm:pt modelId="{6C88D824-CCC7-4D6F-9CE7-05C48236442D}" type="parTrans" cxnId="{9263D920-4D87-4C09-8479-88BD0EAF0342}">
      <dgm:prSet/>
      <dgm:spPr/>
      <dgm:t>
        <a:bodyPr/>
        <a:lstStyle/>
        <a:p>
          <a:endParaRPr lang="el-GR"/>
        </a:p>
      </dgm:t>
    </dgm:pt>
    <dgm:pt modelId="{E75B4125-0C64-4D2E-AFB0-65FE44DF9CD7}" type="sibTrans" cxnId="{9263D920-4D87-4C09-8479-88BD0EAF0342}">
      <dgm:prSet/>
      <dgm:spPr/>
      <dgm:t>
        <a:bodyPr/>
        <a:lstStyle/>
        <a:p>
          <a:endParaRPr lang="el-GR"/>
        </a:p>
      </dgm:t>
    </dgm:pt>
    <dgm:pt modelId="{D660B5B3-6F6E-49FE-99D2-E3FE4AE550BA}">
      <dgm:prSet phldrT="[Κείμενο]"/>
      <dgm:spPr/>
      <dgm:t>
        <a:bodyPr/>
        <a:lstStyle/>
        <a:p>
          <a:r>
            <a:rPr lang="el-GR" b="0" i="0" dirty="0" smtClean="0"/>
            <a:t>Οι τεχνητοί δορυφόροι είναι και αυτοί μια εφαρμογή της βαρύτητας που μαθηματικά είχε διατυπωθεί στο έργο </a:t>
          </a:r>
          <a:r>
            <a:rPr lang="el-GR" b="0" i="1" dirty="0" smtClean="0"/>
            <a:t>"</a:t>
          </a:r>
          <a:r>
            <a:rPr lang="el-GR" b="0" i="1" dirty="0" err="1" smtClean="0"/>
            <a:t>Principia</a:t>
          </a:r>
          <a:r>
            <a:rPr lang="el-GR" b="0" i="1" dirty="0" smtClean="0"/>
            <a:t>"</a:t>
          </a:r>
          <a:r>
            <a:rPr lang="el-GR" b="0" i="0" dirty="0" smtClean="0"/>
            <a:t> του Νεύτωνα.</a:t>
          </a:r>
          <a:endParaRPr lang="el-GR" dirty="0"/>
        </a:p>
      </dgm:t>
    </dgm:pt>
    <dgm:pt modelId="{EF670204-6D6D-4F19-A51B-565D1F2A216D}" type="parTrans" cxnId="{0647FE91-754D-49E8-98AC-716A1C21321F}">
      <dgm:prSet/>
      <dgm:spPr/>
      <dgm:t>
        <a:bodyPr/>
        <a:lstStyle/>
        <a:p>
          <a:endParaRPr lang="el-GR"/>
        </a:p>
      </dgm:t>
    </dgm:pt>
    <dgm:pt modelId="{42A771F1-CB79-4C77-A1C6-12CC12D0C64B}" type="sibTrans" cxnId="{0647FE91-754D-49E8-98AC-716A1C21321F}">
      <dgm:prSet/>
      <dgm:spPr/>
      <dgm:t>
        <a:bodyPr/>
        <a:lstStyle/>
        <a:p>
          <a:endParaRPr lang="el-GR"/>
        </a:p>
      </dgm:t>
    </dgm:pt>
    <dgm:pt modelId="{89A33A1E-D140-4289-B84A-CA3E7CAB6088}" type="pres">
      <dgm:prSet presAssocID="{52DBEA86-12C7-4EB0-9BEA-B236C8A06A5C}" presName="linear" presStyleCnt="0">
        <dgm:presLayoutVars>
          <dgm:animLvl val="lvl"/>
          <dgm:resizeHandles val="exact"/>
        </dgm:presLayoutVars>
      </dgm:prSet>
      <dgm:spPr/>
    </dgm:pt>
    <dgm:pt modelId="{C760FA87-C998-45B7-BFB5-8C647B7FA239}" type="pres">
      <dgm:prSet presAssocID="{7C2A4309-BA1B-4FA7-8F1A-C4B080571DEB}" presName="parentText" presStyleLbl="node1" presStyleIdx="0" presStyleCnt="2">
        <dgm:presLayoutVars>
          <dgm:chMax val="0"/>
          <dgm:bulletEnabled val="1"/>
        </dgm:presLayoutVars>
      </dgm:prSet>
      <dgm:spPr/>
      <dgm:t>
        <a:bodyPr/>
        <a:lstStyle/>
        <a:p>
          <a:endParaRPr lang="el-GR"/>
        </a:p>
      </dgm:t>
    </dgm:pt>
    <dgm:pt modelId="{4B69CA7B-CE2D-4DAB-9F5B-54C0B2EBE2D8}" type="pres">
      <dgm:prSet presAssocID="{E75B4125-0C64-4D2E-AFB0-65FE44DF9CD7}" presName="spacer" presStyleCnt="0"/>
      <dgm:spPr/>
    </dgm:pt>
    <dgm:pt modelId="{1A50AFEB-8699-4E08-A2A3-093B5D49B818}" type="pres">
      <dgm:prSet presAssocID="{D660B5B3-6F6E-49FE-99D2-E3FE4AE550BA}" presName="parentText" presStyleLbl="node1" presStyleIdx="1" presStyleCnt="2">
        <dgm:presLayoutVars>
          <dgm:chMax val="0"/>
          <dgm:bulletEnabled val="1"/>
        </dgm:presLayoutVars>
      </dgm:prSet>
      <dgm:spPr/>
      <dgm:t>
        <a:bodyPr/>
        <a:lstStyle/>
        <a:p>
          <a:endParaRPr lang="el-GR"/>
        </a:p>
      </dgm:t>
    </dgm:pt>
  </dgm:ptLst>
  <dgm:cxnLst>
    <dgm:cxn modelId="{0647FE91-754D-49E8-98AC-716A1C21321F}" srcId="{52DBEA86-12C7-4EB0-9BEA-B236C8A06A5C}" destId="{D660B5B3-6F6E-49FE-99D2-E3FE4AE550BA}" srcOrd="1" destOrd="0" parTransId="{EF670204-6D6D-4F19-A51B-565D1F2A216D}" sibTransId="{42A771F1-CB79-4C77-A1C6-12CC12D0C64B}"/>
    <dgm:cxn modelId="{FDCA39E9-40D6-4C77-AF6E-EA1E19183B9A}" type="presOf" srcId="{7C2A4309-BA1B-4FA7-8F1A-C4B080571DEB}" destId="{C760FA87-C998-45B7-BFB5-8C647B7FA239}" srcOrd="0" destOrd="0" presId="urn:microsoft.com/office/officeart/2005/8/layout/vList2"/>
    <dgm:cxn modelId="{B05738C8-70ED-4A38-917E-CE1E723AE196}" type="presOf" srcId="{D660B5B3-6F6E-49FE-99D2-E3FE4AE550BA}" destId="{1A50AFEB-8699-4E08-A2A3-093B5D49B818}" srcOrd="0" destOrd="0" presId="urn:microsoft.com/office/officeart/2005/8/layout/vList2"/>
    <dgm:cxn modelId="{3393D034-27B6-4541-A081-B9056B970C84}" type="presOf" srcId="{52DBEA86-12C7-4EB0-9BEA-B236C8A06A5C}" destId="{89A33A1E-D140-4289-B84A-CA3E7CAB6088}" srcOrd="0" destOrd="0" presId="urn:microsoft.com/office/officeart/2005/8/layout/vList2"/>
    <dgm:cxn modelId="{9263D920-4D87-4C09-8479-88BD0EAF0342}" srcId="{52DBEA86-12C7-4EB0-9BEA-B236C8A06A5C}" destId="{7C2A4309-BA1B-4FA7-8F1A-C4B080571DEB}" srcOrd="0" destOrd="0" parTransId="{6C88D824-CCC7-4D6F-9CE7-05C48236442D}" sibTransId="{E75B4125-0C64-4D2E-AFB0-65FE44DF9CD7}"/>
    <dgm:cxn modelId="{1234408A-72A3-4EAA-8F11-AF5984F4B3F8}" type="presParOf" srcId="{89A33A1E-D140-4289-B84A-CA3E7CAB6088}" destId="{C760FA87-C998-45B7-BFB5-8C647B7FA239}" srcOrd="0" destOrd="0" presId="urn:microsoft.com/office/officeart/2005/8/layout/vList2"/>
    <dgm:cxn modelId="{6FBBDD22-6DB1-47FD-BD24-E0380C5E3FCD}" type="presParOf" srcId="{89A33A1E-D140-4289-B84A-CA3E7CAB6088}" destId="{4B69CA7B-CE2D-4DAB-9F5B-54C0B2EBE2D8}" srcOrd="1" destOrd="0" presId="urn:microsoft.com/office/officeart/2005/8/layout/vList2"/>
    <dgm:cxn modelId="{12C7BDFE-ABF4-49AF-80EF-AAD0B1C2EEC4}" type="presParOf" srcId="{89A33A1E-D140-4289-B84A-CA3E7CAB6088}" destId="{1A50AFEB-8699-4E08-A2A3-093B5D49B818}" srcOrd="2"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86F620-F367-44A5-8B77-3681487DFCE2}" type="datetimeFigureOut">
              <a:rPr lang="el-GR" smtClean="0"/>
              <a:t>18/4/2018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37B625-41B7-4FB8-818D-CBFBE8B2B452}"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2130425"/>
            <a:ext cx="9144000" cy="1470025"/>
          </a:xfrm>
        </p:spPr>
        <p:txBody>
          <a:body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pic>
        <p:nvPicPr>
          <p:cNvPr id="7" name="6 - Εικόνα" descr="120px-LOGO_UOWM.jpg"/>
          <p:cNvPicPr>
            <a:picLocks noChangeAspect="1"/>
          </p:cNvPicPr>
          <p:nvPr userDrawn="1"/>
        </p:nvPicPr>
        <p:blipFill>
          <a:blip r:embed="rId2"/>
          <a:stretch>
            <a:fillRect/>
          </a:stretch>
        </p:blipFill>
        <p:spPr>
          <a:xfrm>
            <a:off x="0" y="1"/>
            <a:ext cx="857224" cy="750071"/>
          </a:xfrm>
          <a:prstGeom prst="rect">
            <a:avLst/>
          </a:prstGeom>
        </p:spPr>
      </p:pic>
      <p:sp>
        <p:nvSpPr>
          <p:cNvPr id="8" name="7 - TextBox"/>
          <p:cNvSpPr txBox="1"/>
          <p:nvPr userDrawn="1"/>
        </p:nvSpPr>
        <p:spPr>
          <a:xfrm>
            <a:off x="857224" y="0"/>
            <a:ext cx="2857520" cy="461665"/>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sz="1200" i="1" dirty="0" smtClean="0">
                <a:latin typeface="+mn-lt"/>
                <a:ea typeface="Calibri"/>
                <a:cs typeface="Times New Roman"/>
              </a:rPr>
              <a:t>«Παιδαγωγικό Τμήμα </a:t>
            </a:r>
          </a:p>
          <a:p>
            <a:pPr marL="0" marR="0" indent="0" algn="l" defTabSz="914400" rtl="0" eaLnBrk="1" fontAlgn="auto" latinLnBrk="0" hangingPunct="1">
              <a:lnSpc>
                <a:spcPct val="100000"/>
              </a:lnSpc>
              <a:spcBef>
                <a:spcPts val="0"/>
              </a:spcBef>
              <a:spcAft>
                <a:spcPts val="0"/>
              </a:spcAft>
              <a:buClrTx/>
              <a:buSzTx/>
              <a:buFontTx/>
              <a:buNone/>
              <a:tabLst/>
              <a:defRPr/>
            </a:pPr>
            <a:r>
              <a:rPr lang="el-GR" sz="1200" i="1" dirty="0" smtClean="0">
                <a:latin typeface="+mn-lt"/>
                <a:ea typeface="Calibri"/>
                <a:cs typeface="Times New Roman"/>
              </a:rPr>
              <a:t>Δημοτικής Εκπαίδευσης»</a:t>
            </a:r>
            <a:endParaRPr lang="el-GR" sz="1200" i="1"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r>
              <a:rPr lang="el-GR" smtClean="0"/>
              <a:t>Νεύτωνας </a:t>
            </a:r>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r>
              <a:rPr lang="el-GR" smtClean="0"/>
              <a:t>Νεύτωνας </a:t>
            </a:r>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r>
              <a:rPr lang="el-GR" smtClean="0"/>
              <a:t>Νεύτωνας </a:t>
            </a:r>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9CE4E922-3B3B-4059-AB31-E7C031D219A6}" type="slidenum">
              <a:rPr lang="el-GR" smtClean="0"/>
              <a:t>‹#›</a:t>
            </a:fld>
            <a:endParaRPr lang="el-G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Νεύτωνας </a:t>
            </a:r>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E4E922-3B3B-4059-AB31-E7C031D219A6}"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hf hdr="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TextBox"/>
          <p:cNvSpPr txBox="1"/>
          <p:nvPr/>
        </p:nvSpPr>
        <p:spPr>
          <a:xfrm>
            <a:off x="2214546" y="1285860"/>
            <a:ext cx="4643470" cy="984885"/>
          </a:xfrm>
          <a:prstGeom prst="rect">
            <a:avLst/>
          </a:prstGeom>
          <a:noFill/>
        </p:spPr>
        <p:txBody>
          <a:bodyPr wrap="square" rtlCol="0">
            <a:spAutoFit/>
          </a:bodyPr>
          <a:lstStyle/>
          <a:p>
            <a:r>
              <a:rPr lang="el-GR" sz="2000" b="1" dirty="0" smtClean="0"/>
              <a:t>Υ305 ΠΛΗΡΟΦΟΡΙΚΗ &amp; ΝΕΕΣ ΤΕΧΝΟΛΟΓΙΕΣ ΣΤΗΝ ΕΚΠΑΙΔΕΥΣΗ</a:t>
            </a:r>
          </a:p>
          <a:p>
            <a:endParaRPr lang="el-GR" dirty="0"/>
          </a:p>
        </p:txBody>
      </p:sp>
      <p:sp>
        <p:nvSpPr>
          <p:cNvPr id="5" name="4 - TextBox"/>
          <p:cNvSpPr txBox="1"/>
          <p:nvPr/>
        </p:nvSpPr>
        <p:spPr>
          <a:xfrm>
            <a:off x="2643174" y="4429132"/>
            <a:ext cx="4071966" cy="369332"/>
          </a:xfrm>
          <a:prstGeom prst="rect">
            <a:avLst/>
          </a:prstGeom>
          <a:noFill/>
        </p:spPr>
        <p:txBody>
          <a:bodyPr wrap="square" rtlCol="0">
            <a:spAutoFit/>
          </a:bodyPr>
          <a:lstStyle/>
          <a:p>
            <a:r>
              <a:rPr lang="el-GR" dirty="0" smtClean="0"/>
              <a:t>Θωμαή Μάνου </a:t>
            </a:r>
            <a:endParaRPr lang="el-GR" dirty="0"/>
          </a:p>
        </p:txBody>
      </p:sp>
      <p:sp>
        <p:nvSpPr>
          <p:cNvPr id="6" name="5 - Θέση ημερομηνίας"/>
          <p:cNvSpPr>
            <a:spLocks noGrp="1"/>
          </p:cNvSpPr>
          <p:nvPr>
            <p:ph type="dt" sz="half" idx="10"/>
          </p:nvPr>
        </p:nvSpPr>
        <p:spPr/>
        <p:txBody>
          <a:bodyPr/>
          <a:lstStyle/>
          <a:p>
            <a:r>
              <a:rPr lang="el-GR" smtClean="0"/>
              <a:t>Νεύτωνας </a:t>
            </a:r>
            <a:endParaRPr lang="el-GR"/>
          </a:p>
        </p:txBody>
      </p:sp>
      <p:sp>
        <p:nvSpPr>
          <p:cNvPr id="7" name="6 - Θέση αριθμού διαφάνειας"/>
          <p:cNvSpPr>
            <a:spLocks noGrp="1"/>
          </p:cNvSpPr>
          <p:nvPr>
            <p:ph type="sldNum" sz="quarter" idx="12"/>
          </p:nvPr>
        </p:nvSpPr>
        <p:spPr/>
        <p:txBody>
          <a:bodyPr/>
          <a:lstStyle/>
          <a:p>
            <a:fld id="{9CE4E922-3B3B-4059-AB31-E7C031D219A6}" type="slidenum">
              <a:rPr lang="el-GR" smtClean="0"/>
              <a:t>1</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βαρύτητα </a:t>
            </a:r>
            <a:endParaRPr lang="el-GR" dirty="0"/>
          </a:p>
        </p:txBody>
      </p:sp>
      <p:sp>
        <p:nvSpPr>
          <p:cNvPr id="3" name="2 - Υπότιτλος"/>
          <p:cNvSpPr>
            <a:spLocks noGrp="1"/>
          </p:cNvSpPr>
          <p:nvPr>
            <p:ph type="subTitle" idx="1"/>
          </p:nvPr>
        </p:nvSpPr>
        <p:spPr>
          <a:xfrm>
            <a:off x="1357290" y="4000504"/>
            <a:ext cx="6843738" cy="2114568"/>
          </a:xfrm>
        </p:spPr>
        <p:txBody>
          <a:bodyPr>
            <a:normAutofit fontScale="62500" lnSpcReduction="20000"/>
          </a:bodyPr>
          <a:lstStyle/>
          <a:p>
            <a:r>
              <a:rPr lang="el-GR" sz="2900" dirty="0" smtClean="0"/>
              <a:t>Η βαρύτητα είναι μια δύναμη που ασκείται από κάθε σώμα στο σύμπαν, προς κάθε άλλο σώμα στο σύμπαν. Χαρακτηριστικό της είναι ότι ασκείται και μεταξύ σωμάτων που απέχουν μεγάλες αποστάσεις, αλλά και το ότι είναι πάντοτε ελκτική. Ο ορισμός που έδωσε ο Νεύτωνας για την δύναμη που ανακάλυψε ήταν ο εξής: «Κάθε σώμα στο σύμπαν έλκει κάθε άλλο σώμα με δύναμη ανάλογη του γινομένου των μαζών τους και αντιστρόφως ανάλογη του τετραγώνου της απόστασης του κέντρου μάζας τους»</a:t>
            </a:r>
          </a:p>
          <a:p>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αριθμού διαφάνειας"/>
          <p:cNvSpPr>
            <a:spLocks noGrp="1"/>
          </p:cNvSpPr>
          <p:nvPr>
            <p:ph type="sldNum" sz="quarter" idx="12"/>
          </p:nvPr>
        </p:nvSpPr>
        <p:spPr/>
        <p:txBody>
          <a:bodyPr/>
          <a:lstStyle/>
          <a:p>
            <a:fld id="{9CE4E922-3B3B-4059-AB31-E7C031D219A6}" type="slidenum">
              <a:rPr lang="el-GR" smtClean="0"/>
              <a:t>2</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Ποιος ανακάλυψε τη βαρύτητα </a:t>
            </a:r>
            <a:endParaRPr lang="el-GR" dirty="0"/>
          </a:p>
        </p:txBody>
      </p:sp>
      <p:sp>
        <p:nvSpPr>
          <p:cNvPr id="3" name="2 - Υπότιτλος"/>
          <p:cNvSpPr>
            <a:spLocks noGrp="1"/>
          </p:cNvSpPr>
          <p:nvPr>
            <p:ph type="subTitle" idx="1"/>
          </p:nvPr>
        </p:nvSpPr>
        <p:spPr>
          <a:xfrm>
            <a:off x="928662" y="3886200"/>
            <a:ext cx="6843738" cy="2186006"/>
          </a:xfrm>
        </p:spPr>
        <p:txBody>
          <a:bodyPr>
            <a:normAutofit fontScale="47500" lnSpcReduction="20000"/>
          </a:bodyPr>
          <a:lstStyle/>
          <a:p>
            <a:r>
              <a:rPr lang="el-GR" sz="3400" dirty="0" smtClean="0"/>
              <a:t>Ο Σερ Ισαάκ Νεύτων (</a:t>
            </a:r>
            <a:r>
              <a:rPr lang="el-GR" sz="3400" dirty="0" err="1" smtClean="0"/>
              <a:t>Sir</a:t>
            </a:r>
            <a:r>
              <a:rPr lang="el-GR" sz="3400" dirty="0" smtClean="0"/>
              <a:t> </a:t>
            </a:r>
            <a:r>
              <a:rPr lang="el-GR" sz="3400" dirty="0" err="1" smtClean="0"/>
              <a:t>Isaac</a:t>
            </a:r>
            <a:r>
              <a:rPr lang="el-GR" sz="3400" dirty="0" smtClean="0"/>
              <a:t> </a:t>
            </a:r>
            <a:r>
              <a:rPr lang="el-GR" sz="3400" dirty="0" err="1" smtClean="0"/>
              <a:t>Newton</a:t>
            </a:r>
            <a:r>
              <a:rPr lang="el-GR" sz="3400" dirty="0" smtClean="0"/>
              <a:t>, 25 Δεκεμβρίου 1642 - 20 Μαρτίου 1727) ήταν Άγγλος φυσικός, μαθηματικός, αστρονόμος, φιλόσοφος, αλχημιστής και θεολόγος. Θεωρείται πατέρας της Κλασικής Φυσικής, καθώς ξεκινώντας από τις παρατηρήσεις του Γαλιλαίου αλλά και τους νόμους του Κέπλερ για την κίνηση των πλανητών διατύπωσε τους τρεις μνημειώδεις νόμους της κίνησης και τον περισπούδαστο «νόμο της βαρύτητας» (που ο θρύλος αναφέρει πως αναζήτησε μετά από πτώση μήλου από μια μηλιά). Μεγάλης ιστορικής σημασίας υπήρξαν ακόμη οι μελέτες του σχετικά με τη φύση του φωτός καθώς επίσης και η καθοριστική συμβολή του στη θεμελίωση των σύγχρονων μαθηματικών και συγκεκριμένα </a:t>
            </a:r>
          </a:p>
          <a:p>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αριθμού διαφάνειας"/>
          <p:cNvSpPr>
            <a:spLocks noGrp="1"/>
          </p:cNvSpPr>
          <p:nvPr>
            <p:ph type="sldNum" sz="quarter" idx="12"/>
          </p:nvPr>
        </p:nvSpPr>
        <p:spPr/>
        <p:txBody>
          <a:bodyPr/>
          <a:lstStyle/>
          <a:p>
            <a:fld id="{9CE4E922-3B3B-4059-AB31-E7C031D219A6}" type="slidenum">
              <a:rPr lang="el-GR" smtClean="0"/>
              <a:t>3</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Πως μας επηρεάζει η βαρύτητα; </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αριθμού διαφάνειας"/>
          <p:cNvSpPr>
            <a:spLocks noGrp="1"/>
          </p:cNvSpPr>
          <p:nvPr>
            <p:ph type="sldNum" sz="quarter" idx="12"/>
          </p:nvPr>
        </p:nvSpPr>
        <p:spPr/>
        <p:txBody>
          <a:bodyPr/>
          <a:lstStyle/>
          <a:p>
            <a:fld id="{9CE4E922-3B3B-4059-AB31-E7C031D219A6}" type="slidenum">
              <a:rPr lang="el-GR" smtClean="0"/>
              <a:t>4</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graphicFrame>
        <p:nvGraphicFramePr>
          <p:cNvPr id="7" name="6 - Διάγραμμα"/>
          <p:cNvGraphicFramePr/>
          <p:nvPr/>
        </p:nvGraphicFramePr>
        <p:xfrm>
          <a:off x="2000232" y="3643314"/>
          <a:ext cx="5786478" cy="2492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βαρύτητα στη σελήνη </a:t>
            </a:r>
            <a:endParaRPr lang="el-GR" dirty="0"/>
          </a:p>
        </p:txBody>
      </p:sp>
      <p:sp>
        <p:nvSpPr>
          <p:cNvPr id="3" name="2 - Υπότιτλος"/>
          <p:cNvSpPr>
            <a:spLocks noGrp="1"/>
          </p:cNvSpPr>
          <p:nvPr>
            <p:ph type="subTitle" idx="1"/>
          </p:nvPr>
        </p:nvSpPr>
        <p:spPr>
          <a:xfrm>
            <a:off x="1000100" y="3886200"/>
            <a:ext cx="6772300" cy="2114568"/>
          </a:xfrm>
        </p:spPr>
        <p:txBody>
          <a:bodyPr>
            <a:normAutofit fontScale="55000" lnSpcReduction="20000"/>
          </a:bodyPr>
          <a:lstStyle/>
          <a:p>
            <a:r>
              <a:rPr lang="el-GR" dirty="0" smtClean="0"/>
              <a:t>Ένας αστροναύτης που η μάζα του είναι 60</a:t>
            </a:r>
            <a:r>
              <a:rPr lang="en-US" dirty="0" smtClean="0"/>
              <a:t>Kg </a:t>
            </a:r>
            <a:r>
              <a:rPr lang="el-GR" dirty="0" smtClean="0"/>
              <a:t>στη Γη θα έχει μάζα 60Kg και στη Σελήνη. Δεν μεταβάλλεται η μάζα όταν αλλάζουμε περιβάλλον , ούτε αδυνατίζουμε ούτε παχαίνουμε αν μετακινηθούμε σε διαφορετικούς τόπους. Το βάρος σχετίζεται με τη δύναμη της βαρύτητας που ενεργεί σε ένα σώμα .Το βάρος ενός σώματος αλλάζει με την τοποθεσία. Αν η δύναμη της βαρύτητας αυξηθεί τότε το βάρος του σώματος αυξάνεται . Αν η δύναμη της βαρύτητας ελαττωθεί τότε το βάρος του σώματος ελαττώνεται.</a:t>
            </a:r>
          </a:p>
          <a:p>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αριθμού διαφάνειας"/>
          <p:cNvSpPr>
            <a:spLocks noGrp="1"/>
          </p:cNvSpPr>
          <p:nvPr>
            <p:ph type="sldNum" sz="quarter" idx="12"/>
          </p:nvPr>
        </p:nvSpPr>
        <p:spPr/>
        <p:txBody>
          <a:bodyPr/>
          <a:lstStyle/>
          <a:p>
            <a:fld id="{9CE4E922-3B3B-4059-AB31-E7C031D219A6}" type="slidenum">
              <a:rPr lang="el-GR" smtClean="0"/>
              <a:t>5</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Επίλογος </a:t>
            </a:r>
            <a:endParaRPr lang="el-GR" dirty="0"/>
          </a:p>
        </p:txBody>
      </p:sp>
      <p:sp>
        <p:nvSpPr>
          <p:cNvPr id="3" name="2 - Υπότιτλος"/>
          <p:cNvSpPr>
            <a:spLocks noGrp="1"/>
          </p:cNvSpPr>
          <p:nvPr>
            <p:ph type="subTitle" idx="1"/>
          </p:nvPr>
        </p:nvSpPr>
        <p:spPr/>
        <p:txBody>
          <a:bodyPr/>
          <a:lstStyle/>
          <a:p>
            <a:r>
              <a:rPr lang="el-GR" dirty="0" smtClean="0"/>
              <a:t>Σας ευχαριστώ!</a:t>
            </a:r>
          </a:p>
          <a:p>
            <a:endParaRPr lang="el-GR" dirty="0"/>
          </a:p>
        </p:txBody>
      </p:sp>
      <p:pic>
        <p:nvPicPr>
          <p:cNvPr id="4" name="3 - Εικόνα" descr="Image result for ÎµÎ¹ÎºÎ¿Î½Î± Î³Î¹Î± ÏÎ·Î½ Î²Î±ÏÏÏÎ·ÏÎ±"/>
          <p:cNvPicPr/>
          <p:nvPr/>
        </p:nvPicPr>
        <p:blipFill>
          <a:blip r:embed="rId2"/>
          <a:srcRect/>
          <a:stretch>
            <a:fillRect/>
          </a:stretch>
        </p:blipFill>
        <p:spPr bwMode="auto">
          <a:xfrm>
            <a:off x="285720" y="3786190"/>
            <a:ext cx="2500330" cy="1500198"/>
          </a:xfrm>
          <a:prstGeom prst="rect">
            <a:avLst/>
          </a:prstGeom>
          <a:noFill/>
          <a:ln w="9525">
            <a:noFill/>
            <a:miter lim="800000"/>
            <a:headEnd/>
            <a:tailEnd/>
          </a:ln>
        </p:spPr>
      </p:pic>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αριθμού διαφάνειας"/>
          <p:cNvSpPr>
            <a:spLocks noGrp="1"/>
          </p:cNvSpPr>
          <p:nvPr>
            <p:ph type="sldNum" sz="quarter" idx="12"/>
          </p:nvPr>
        </p:nvSpPr>
        <p:spPr/>
        <p:txBody>
          <a:bodyPr/>
          <a:lstStyle/>
          <a:p>
            <a:fld id="{9CE4E922-3B3B-4059-AB31-E7C031D219A6}" type="slidenum">
              <a:rPr lang="el-GR" smtClean="0"/>
              <a:t>6</a:t>
            </a:fld>
            <a:endParaRPr lang="el-GR"/>
          </a:p>
        </p:txBody>
      </p:sp>
      <p:sp>
        <p:nvSpPr>
          <p:cNvPr id="7" name="6 - Θέση υποσέλιδου"/>
          <p:cNvSpPr>
            <a:spLocks noGrp="1"/>
          </p:cNvSpPr>
          <p:nvPr>
            <p:ph type="ftr" sz="quarter" idx="11"/>
          </p:nvPr>
        </p:nvSpPr>
        <p:spPr/>
        <p:txBody>
          <a:bodyPr/>
          <a:lstStyle/>
          <a:p>
            <a:r>
              <a:rPr lang="el-GR" smtClean="0"/>
              <a:t>Η βαρύτητα </a:t>
            </a:r>
            <a:endParaRPr lang="el-G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242</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Διαφάνεια 1</vt:lpstr>
      <vt:lpstr>Η βαρύτητα </vt:lpstr>
      <vt:lpstr>Ποιος ανακάλυψε τη βαρύτητα </vt:lpstr>
      <vt:lpstr>Πως μας επηρεάζει η βαρύτητα; </vt:lpstr>
      <vt:lpstr>Η βαρύτητα στη σελήνη </vt:lpstr>
      <vt:lpstr>Επίλογος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user</cp:lastModifiedBy>
  <cp:revision>3</cp:revision>
  <dcterms:created xsi:type="dcterms:W3CDTF">2018-04-18T17:38:23Z</dcterms:created>
  <dcterms:modified xsi:type="dcterms:W3CDTF">2018-04-18T18:13:52Z</dcterms:modified>
</cp:coreProperties>
</file>